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0" r:id="rId3"/>
    <p:sldId id="261" r:id="rId4"/>
    <p:sldId id="262" r:id="rId5"/>
    <p:sldId id="275" r:id="rId6"/>
    <p:sldId id="274" r:id="rId7"/>
    <p:sldId id="276" r:id="rId8"/>
    <p:sldId id="264" r:id="rId9"/>
    <p:sldId id="265" r:id="rId10"/>
    <p:sldId id="269" r:id="rId11"/>
    <p:sldId id="268" r:id="rId12"/>
    <p:sldId id="270" r:id="rId13"/>
    <p:sldId id="271" r:id="rId14"/>
    <p:sldId id="266" r:id="rId15"/>
    <p:sldId id="277" r:id="rId16"/>
    <p:sldId id="272" r:id="rId17"/>
    <p:sldId id="267" r:id="rId18"/>
    <p:sldId id="278" r:id="rId19"/>
    <p:sldId id="273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49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C6413E-3610-404D-B720-1806C2F67B3D}" type="datetimeFigureOut">
              <a:rPr lang="sk-SK" smtClean="0"/>
              <a:pPr/>
              <a:t>14. 11. 2023</a:t>
            </a:fld>
            <a:endParaRPr lang="sk-SK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185A73-25FF-4432-9BA5-A55BE54822BE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ala%20Zborovna\Desktop\N&#225;bor,%20burza\Tones%20and%20I%20-%20Dance%20Monkey%20(Lyrics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793" y="357510"/>
            <a:ext cx="8064896" cy="395039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ODBORNÉ  UČILIŠTE INTERNÁTNE </a:t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LIPTOVSKÝ  MIKULÁŠ</a:t>
            </a:r>
            <a:b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sk-SK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dirty="0" smtClean="0"/>
              <a:t>  </a:t>
            </a:r>
            <a:r>
              <a:rPr lang="sk-SK" dirty="0" smtClean="0">
                <a:latin typeface="Times New Roman" pitchFamily="18" charset="0"/>
                <a:cs typeface="Times New Roman" pitchFamily="18" charset="0"/>
              </a:rPr>
              <a:t>    </a:t>
            </a:r>
            <a:br>
              <a:rPr lang="sk-SK" dirty="0" smtClean="0">
                <a:latin typeface="Times New Roman" pitchFamily="18" charset="0"/>
                <a:cs typeface="Times New Roman" pitchFamily="18" charset="0"/>
              </a:rPr>
            </a:br>
            <a:endParaRPr lang="sk-SK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339752" y="21740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Ulica Janka Alexyho 1942</a:t>
            </a:r>
          </a:p>
          <a:p>
            <a:pPr algn="ctr"/>
            <a:r>
              <a:rPr lang="sk-SK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031 01 </a:t>
            </a:r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Liptovský Mikuláš</a:t>
            </a:r>
          </a:p>
          <a:p>
            <a:pPr algn="ctr"/>
            <a:endParaRPr lang="sk-SK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Tones and I - Dance Monkey (Lyric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13953" y="5988278"/>
            <a:ext cx="304800" cy="30480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1081932" y="5679879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  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www.ou-lm.sk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Obrázok 5" descr="Globe Internet Icon Vector Illustration Logo Stock Vector (Royalty Free)  1927308059 |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25609" r="22408" b="31731"/>
          <a:stretch>
            <a:fillRect/>
          </a:stretch>
        </p:blipFill>
        <p:spPr bwMode="auto">
          <a:xfrm>
            <a:off x="814090" y="5656315"/>
            <a:ext cx="476721" cy="41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3800463" y="5656315"/>
            <a:ext cx="2007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ou.lm@centrum.sk</a:t>
            </a:r>
          </a:p>
        </p:txBody>
      </p:sp>
      <p:pic>
        <p:nvPicPr>
          <p:cNvPr id="1030" name="Obrázok 2" descr="Open envelope pictogram isolated on white background. | Can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19373" r="22900" b="34291"/>
          <a:stretch>
            <a:fillRect/>
          </a:stretch>
        </p:blipFill>
        <p:spPr bwMode="auto">
          <a:xfrm>
            <a:off x="3401512" y="5532187"/>
            <a:ext cx="516023" cy="4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6578121" y="564722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044/5514740</a:t>
            </a:r>
            <a:endParaRPr lang="sk-SK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Obrázok 6" descr="Telefon piktogram ikon kép — Stock Vektor © grgroupstock #1282461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r="14026"/>
          <a:stretch>
            <a:fillRect/>
          </a:stretch>
        </p:blipFill>
        <p:spPr bwMode="auto">
          <a:xfrm>
            <a:off x="6300192" y="5580888"/>
            <a:ext cx="360040" cy="46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19" y="6316785"/>
            <a:ext cx="3830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842892" y="6316785"/>
            <a:ext cx="4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Odborné učilište internátne Liptovský Mikuláš</a:t>
            </a:r>
            <a:endParaRPr lang="sk-SK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8" y="6336211"/>
            <a:ext cx="353905" cy="3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969748" y="6316785"/>
            <a:ext cx="209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oulm.edupage.org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2" y="2648424"/>
            <a:ext cx="2390488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146152" cy="1721911"/>
          </a:xfrm>
        </p:spPr>
        <p:txBody>
          <a:bodyPr>
            <a:noAutofit/>
          </a:bodyPr>
          <a:lstStyle/>
          <a:p>
            <a:pPr algn="ctr"/>
            <a:r>
              <a:rPr lang="sk-SK" sz="39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3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3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sk-SK" sz="3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odbor </a:t>
            </a:r>
            <a:b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Potravinárska výroba – pekárska výroba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1988840"/>
            <a:ext cx="5444108" cy="4536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Forma štúdia: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pPr>
              <a:lnSpc>
                <a:spcPct val="110000"/>
              </a:lnSpc>
            </a:pPr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pPr>
              <a:lnSpc>
                <a:spcPct val="110000"/>
              </a:lnSpc>
            </a:pPr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chlapcov a dievčatá </a:t>
            </a:r>
          </a:p>
          <a:p>
            <a:pPr>
              <a:lnSpc>
                <a:spcPct val="110000"/>
              </a:lnSpc>
            </a:pPr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Základné podmienky prijatia: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absolvovanie ŠZŠ, ZŠ </a:t>
            </a:r>
          </a:p>
          <a:p>
            <a:pPr>
              <a:lnSpc>
                <a:spcPct val="110000"/>
              </a:lnSpc>
            </a:pPr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Spôsob ukončenia prípravy: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záverečná skúška - výučný list</a:t>
            </a:r>
          </a:p>
          <a:p>
            <a:pPr>
              <a:lnSpc>
                <a:spcPct val="110000"/>
              </a:lnSpc>
            </a:pPr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Pracovné uplatnenie: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v pekárenskej výrobe, v súkromnom podnikaní.  </a:t>
            </a:r>
          </a:p>
          <a:p>
            <a:endParaRPr lang="sk-SK" dirty="0"/>
          </a:p>
        </p:txBody>
      </p:sp>
      <p:pic>
        <p:nvPicPr>
          <p:cNvPr id="6" name="Obrázok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204864"/>
            <a:ext cx="2592288" cy="180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5717" y="4499356"/>
            <a:ext cx="2277061" cy="186454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odbor </a:t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Textilná výroba  -  tkáč 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sk-SK" sz="4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988840"/>
            <a:ext cx="6120680" cy="4752528"/>
          </a:xfrm>
        </p:spPr>
        <p:txBody>
          <a:bodyPr>
            <a:normAutofit/>
          </a:bodyPr>
          <a:lstStyle/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Forma štúdia: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chlapcov a dievčatá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Základné podmienky prijatia: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absolvovanie ŠZŠ, ZŠ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Spôsob ukončenia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záverečná skúška - výučný  list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Pracovné uplatnenie: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remeselný ručný tkáč, </a:t>
            </a:r>
          </a:p>
          <a:p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/výroba domácich kobercov  a gobelínov/.                                                           </a:t>
            </a:r>
          </a:p>
          <a:p>
            <a:endParaRPr lang="sk-SK" dirty="0"/>
          </a:p>
        </p:txBody>
      </p:sp>
      <p:pic>
        <p:nvPicPr>
          <p:cNvPr id="5" name="Obrázo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1794" y="4293096"/>
            <a:ext cx="2159531" cy="171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199" y="2348880"/>
            <a:ext cx="2087523" cy="151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odbor </a:t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Stavebná výroba  -  murárske práce</a:t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sk-SK" sz="40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1953242"/>
            <a:ext cx="4968552" cy="4547592"/>
          </a:xfrm>
        </p:spPr>
        <p:txBody>
          <a:bodyPr>
            <a:normAutofit/>
          </a:bodyPr>
          <a:lstStyle/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Forma štúdia: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chlapcov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Základné podmienky prijatia: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absolvovanie ŠZŠ, ZŠ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Spôsob ukončenia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záverečná skúška - výučný list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Pracovné uplatnenie: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 súkromné a iné stavby. </a:t>
            </a:r>
            <a:endParaRPr lang="sk-SK" sz="25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928802"/>
            <a:ext cx="201337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857884" y="4500570"/>
            <a:ext cx="274883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175282" cy="1354162"/>
          </a:xfrm>
        </p:spPr>
        <p:txBody>
          <a:bodyPr>
            <a:noAutofit/>
          </a:bodyPr>
          <a:lstStyle/>
          <a:p>
            <a:pPr algn="ctr"/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odbor </a:t>
            </a:r>
            <a:b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Stavebná výroba  -  maliarske a natieračské práce</a:t>
            </a:r>
            <a:endParaRPr lang="sk-SK" sz="36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2348880"/>
            <a:ext cx="5732140" cy="4176464"/>
          </a:xfrm>
        </p:spPr>
        <p:txBody>
          <a:bodyPr>
            <a:normAutofit/>
          </a:bodyPr>
          <a:lstStyle/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Forma štúdia: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chlapcov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Základné podmienky prijatia: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absolvovanie ŠZŠ, ZŠ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Spôsob ukončenia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záverečná skúška - výučný list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Pracovné uplatnenie: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v stavebníctve,                     v súkromnom sektore.  </a:t>
            </a:r>
          </a:p>
          <a:p>
            <a:endParaRPr lang="sk-SK" sz="25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9427" y="2564904"/>
            <a:ext cx="20717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0015" y="4725143"/>
            <a:ext cx="1633324" cy="162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913" y="1196752"/>
            <a:ext cx="8082543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odbor</a:t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Poľnohospodárska výroba – oprava poľnohospodárskych strojov  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sk-SK" sz="40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99592" y="2276872"/>
            <a:ext cx="5084068" cy="4464496"/>
          </a:xfrm>
        </p:spPr>
        <p:txBody>
          <a:bodyPr>
            <a:noAutofit/>
          </a:bodyPr>
          <a:lstStyle/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Forma štúdia: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chlapcov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Základné podmienky prijatia: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 absolvovanie ŠZŠ, ZŠ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Spôsob ukončenia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záverečná skúška - výučný list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Pracovné uplatnenie: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v opravárenských dielňach. </a:t>
            </a:r>
            <a:endParaRPr lang="sk-SK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o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8259" y="2420888"/>
            <a:ext cx="2461382" cy="19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8259" y="4725144"/>
            <a:ext cx="2478197" cy="17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520280"/>
          </a:xfrm>
        </p:spPr>
        <p:txBody>
          <a:bodyPr>
            <a:normAutofit fontScale="90000"/>
          </a:bodyPr>
          <a:lstStyle/>
          <a:p>
            <a:pPr marL="274320" lvl="0" indent="-274320" algn="ctr">
              <a:spcBef>
                <a:spcPct val="20000"/>
              </a:spcBef>
            </a:pPr>
            <a:r>
              <a:rPr lang="sk-SK" sz="25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k-SK" sz="25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sk-SK" sz="25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k-SK" sz="25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sk-SK" sz="25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k-SK" sz="25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sk-SK" sz="25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k-SK" sz="25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sk-SK" sz="25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k-SK" sz="25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sk-SK" sz="25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k-SK" sz="25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sk-SK" sz="25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k-SK" sz="25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sk-SK" sz="25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sk-SK" sz="25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sk-SK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sk-SK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</a:t>
            </a:r>
            <a:r>
              <a:rPr lang="sk-SK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odbor </a:t>
            </a: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Poľnohospodárska </a:t>
            </a:r>
            <a:r>
              <a:rPr lang="sk-SK" sz="4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výroba  </a:t>
            </a: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 rastlinná </a:t>
            </a:r>
            <a:r>
              <a:rPr lang="sk-SK" sz="4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 živočíšna  výroba</a:t>
            </a:r>
            <a:br>
              <a:rPr lang="sk-SK" sz="4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sk-SK" sz="40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288139"/>
            <a:ext cx="5482952" cy="4263752"/>
          </a:xfrm>
        </p:spPr>
        <p:txBody>
          <a:bodyPr>
            <a:normAutofit/>
          </a:bodyPr>
          <a:lstStyle/>
          <a:p>
            <a:r>
              <a:rPr lang="sk-SK" sz="2500" b="1" dirty="0">
                <a:latin typeface="Times New Roman" pitchFamily="18" charset="0"/>
                <a:cs typeface="Times New Roman" pitchFamily="18" charset="0"/>
              </a:rPr>
              <a:t>Forma štúdia: 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r>
              <a:rPr lang="sk-SK" sz="2500" b="1" dirty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r>
              <a:rPr lang="sk-SK" sz="2500" b="1" dirty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chlapcov</a:t>
            </a:r>
          </a:p>
          <a:p>
            <a:r>
              <a:rPr lang="sk-SK" sz="2500" b="1" dirty="0">
                <a:latin typeface="Times New Roman" pitchFamily="18" charset="0"/>
                <a:cs typeface="Times New Roman" pitchFamily="18" charset="0"/>
              </a:rPr>
              <a:t>Základné podmienky prijatia: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 absolvovanie ŠZŠ, ZŠ </a:t>
            </a:r>
          </a:p>
          <a:p>
            <a:r>
              <a:rPr lang="sk-SK" sz="2500" b="1" dirty="0">
                <a:latin typeface="Times New Roman" pitchFamily="18" charset="0"/>
                <a:cs typeface="Times New Roman" pitchFamily="18" charset="0"/>
              </a:rPr>
              <a:t>Spôsob ukončenia prípravy: </a:t>
            </a:r>
            <a:endParaRPr lang="sk-SK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k-SK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záverečná 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skúška - výučný list</a:t>
            </a:r>
          </a:p>
          <a:p>
            <a:r>
              <a:rPr lang="sk-SK" sz="2500" b="1" dirty="0">
                <a:latin typeface="Times New Roman" pitchFamily="18" charset="0"/>
                <a:cs typeface="Times New Roman" pitchFamily="18" charset="0"/>
              </a:rPr>
              <a:t>Pracovné uplatnenie: 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v 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poľnohospodárskej výrobe </a:t>
            </a:r>
            <a:endParaRPr lang="sk-SK" sz="2500" dirty="0">
              <a:latin typeface="Times New Roman" pitchFamily="18" charset="0"/>
              <a:cs typeface="Times New Roman" pitchFamily="18" charset="0"/>
            </a:endParaRPr>
          </a:p>
          <a:p>
            <a:endParaRPr lang="sk-SK" sz="2500" dirty="0"/>
          </a:p>
        </p:txBody>
      </p:sp>
      <p:pic>
        <p:nvPicPr>
          <p:cNvPr id="1027" name="Picture 3" descr="P10003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2592288" cy="196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_02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6702" y="2622410"/>
            <a:ext cx="205922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020136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322128" cy="1930226"/>
          </a:xfrm>
        </p:spPr>
        <p:txBody>
          <a:bodyPr>
            <a:noAutofit/>
          </a:bodyPr>
          <a:lstStyle/>
          <a:p>
            <a:pPr algn="ctr"/>
            <a:r>
              <a:rPr lang="sk-SK" sz="39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3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odbor </a:t>
            </a:r>
            <a:b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Opatrovateľská starostlivosť v  zariadeniach sociálnej starostlivosti</a:t>
            </a:r>
            <a:r>
              <a:rPr lang="sk-SK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2348880"/>
            <a:ext cx="5256584" cy="4320480"/>
          </a:xfrm>
        </p:spPr>
        <p:txBody>
          <a:bodyPr>
            <a:normAutofit fontScale="92500" lnSpcReduction="10000"/>
          </a:bodyPr>
          <a:lstStyle/>
          <a:p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Forma štúdia: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chlapcov a dievčatá</a:t>
            </a:r>
          </a:p>
          <a:p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Základné podmienky prijatia: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 absolvovanie ŠZŠ, ZŠ </a:t>
            </a:r>
          </a:p>
          <a:p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Spôsob ukončenia prípravy: 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záverečná skúška - výučný list</a:t>
            </a:r>
          </a:p>
          <a:p>
            <a:r>
              <a:rPr lang="sk-SK" sz="2700" b="1" dirty="0" smtClean="0">
                <a:latin typeface="Times New Roman" pitchFamily="18" charset="0"/>
                <a:cs typeface="Times New Roman" pitchFamily="18" charset="0"/>
              </a:rPr>
              <a:t>Pracovné uplatnenie: 	</a:t>
            </a:r>
            <a:r>
              <a:rPr lang="sk-SK" sz="2700" dirty="0" smtClean="0">
                <a:latin typeface="Times New Roman" pitchFamily="18" charset="0"/>
                <a:cs typeface="Times New Roman" pitchFamily="18" charset="0"/>
              </a:rPr>
              <a:t>	 v zariadeniach sociálnej starostlivosti.</a:t>
            </a:r>
          </a:p>
          <a:p>
            <a:endParaRPr lang="sk-SK" dirty="0"/>
          </a:p>
        </p:txBody>
      </p:sp>
      <p:pic>
        <p:nvPicPr>
          <p:cNvPr id="4" name="Obrázok 3"/>
          <p:cNvPicPr/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6228184" y="2420888"/>
            <a:ext cx="2376264" cy="179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228184" y="4509120"/>
            <a:ext cx="2448272" cy="177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8336" y="980728"/>
            <a:ext cx="749808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odbor </a:t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Služby a domáce práce</a:t>
            </a:r>
            <a:r>
              <a:rPr lang="sk-SK" sz="9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9600" b="1" dirty="0" smtClean="0">
                <a:latin typeface="Times New Roman" pitchFamily="18" charset="0"/>
                <a:cs typeface="Times New Roman" pitchFamily="18" charset="0"/>
              </a:rPr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673424"/>
            <a:ext cx="8496944" cy="5184576"/>
          </a:xfrm>
        </p:spPr>
        <p:txBody>
          <a:bodyPr>
            <a:normAutofit/>
          </a:bodyPr>
          <a:lstStyle/>
          <a:p>
            <a:r>
              <a:rPr lang="sk-SK" sz="2500" b="1" dirty="0" smtClean="0">
                <a:latin typeface="Times New Roman" panose="02020603050405020304" pitchFamily="18" charset="0"/>
                <a:cs typeface="Times New Roman" pitchFamily="18" charset="0"/>
              </a:rPr>
              <a:t>Forma štúdia: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dievčatá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Základné podmienky prijatia: </a:t>
            </a:r>
          </a:p>
          <a:p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absolvovanie ŠZŠ, ZŠ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Spôsob ukončenia prípravy: </a:t>
            </a:r>
          </a:p>
          <a:p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záverečná skúška - výučný  list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Pracovné uplatnenie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: šička </a:t>
            </a:r>
          </a:p>
          <a:p>
            <a:pPr marL="82296" indent="0">
              <a:buNone/>
            </a:pP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v odevných  závodoch, pomocná</a:t>
            </a:r>
          </a:p>
          <a:p>
            <a:pPr marL="82296" indent="0">
              <a:buNone/>
            </a:pP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pracovníčka 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v stravovacích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zariadeniach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sk-SK" sz="25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penziónoch a                                             rekreačných  zariadeniach, v domácnosti.</a:t>
            </a:r>
          </a:p>
          <a:p>
            <a:pPr marL="82296" indent="0">
              <a:buNone/>
            </a:pPr>
            <a:endParaRPr lang="sk-SK" sz="2500" dirty="0"/>
          </a:p>
        </p:txBody>
      </p:sp>
      <p:pic>
        <p:nvPicPr>
          <p:cNvPr id="4" name="Obrázok 3"/>
          <p:cNvPicPr/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5796136" y="2383566"/>
            <a:ext cx="21602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084168" y="4093299"/>
            <a:ext cx="208167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6076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Záverečné skúšky</a:t>
            </a:r>
            <a:endParaRPr lang="sk-SK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36525"/>
            <a:ext cx="1883453" cy="252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37" y="4090158"/>
            <a:ext cx="25336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65047"/>
            <a:ext cx="1703489" cy="247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20434"/>
            <a:ext cx="1837647" cy="244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3508"/>
            <a:ext cx="17811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01166"/>
            <a:ext cx="1767306" cy="235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81" y="1487259"/>
            <a:ext cx="1767306" cy="235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00" y="5037896"/>
            <a:ext cx="2120761" cy="15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1556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Ďakujeme za pozornosť...</a:t>
            </a:r>
            <a:endParaRPr lang="sk-SK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ástupný symbol obsahu 3" descr="Súvisiaci obrázok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52625" y="2348880"/>
            <a:ext cx="4435599" cy="397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sk-SK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sk-SK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sk-SK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Odborné učilište internátne </a:t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Liptovský Mikuláš </a:t>
            </a:r>
            <a:br>
              <a:rPr lang="sk-SK" sz="4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sk-SK" sz="40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00100" y="1857364"/>
            <a:ext cx="7498080" cy="4475584"/>
          </a:xfrm>
        </p:spPr>
        <p:txBody>
          <a:bodyPr>
            <a:normAutofit/>
          </a:bodyPr>
          <a:lstStyle/>
          <a:p>
            <a:pPr algn="just"/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poskytuje odborné  vzdelanie  pre žiakov so špeciálnymi  výchovno</a:t>
            </a:r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vzdelávacími potrebami v trojročných  učebných  odboroch,</a:t>
            </a:r>
          </a:p>
          <a:p>
            <a:pPr algn="just"/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štúdium sa končí záverečnými skúškami a výučným listom. </a:t>
            </a:r>
          </a:p>
          <a:p>
            <a:pPr algn="just"/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žiakom sa poskytuje štipendium vo výške  </a:t>
            </a:r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61,39 €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k-SK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ok 3" descr="IMG_914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572008"/>
            <a:ext cx="3000396" cy="176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572008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10376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Praktická škola </a:t>
            </a:r>
            <a:endParaRPr lang="sk-SK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1600204"/>
            <a:ext cx="7498080" cy="4800600"/>
          </a:xfrm>
        </p:spPr>
        <p:txBody>
          <a:bodyPr>
            <a:normAutofit/>
          </a:bodyPr>
          <a:lstStyle/>
          <a:p>
            <a:pPr algn="just"/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vzdeláva a pripravuje žiakov na život v rodine, na sebaobsluhu, na rôzne jednoduché praktické práce, vrátane prác v domácnosti a  jednoduchých  pracovných činností spravidla pod  dohľadom.     </a:t>
            </a:r>
            <a:endParaRPr lang="sk-SK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23378"/>
            <a:ext cx="2016224" cy="26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1939390" cy="26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640" y="3573016"/>
            <a:ext cx="2088232" cy="260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Školský internát</a:t>
            </a:r>
            <a:endParaRPr lang="sk-SK" sz="3600" b="1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1844824"/>
            <a:ext cx="5080608" cy="48006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Školský internát je súčasťou     Odborného učilišťa internátneho.</a:t>
            </a:r>
          </a:p>
          <a:p>
            <a:pPr algn="just"/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Poskytuje žiakom zo vzdialenejších, ale i bližších miest Slovenska ubytovanie v školskom internáte v dvoj a trojposteľových izbách, za </a:t>
            </a:r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15€ </a:t>
            </a:r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mesačne. </a:t>
            </a:r>
          </a:p>
          <a:p>
            <a:pPr algn="just"/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Žiaci majú možnosť svoj  voľný čas využívať v telocvični, ktorej súčasťou je posilňovňa.</a:t>
            </a:r>
          </a:p>
          <a:p>
            <a:pPr algn="just"/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Súčasťou OUI je i školská kuchyňa s jedálňou, ktorá poskytuje žiakom celodenné stravovanie za </a:t>
            </a:r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5,30€</a:t>
            </a:r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, obedy za </a:t>
            </a:r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1,90€</a:t>
            </a:r>
            <a:r>
              <a:rPr lang="sk-SK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sk-SK" dirty="0"/>
          </a:p>
        </p:txBody>
      </p:sp>
      <p:pic>
        <p:nvPicPr>
          <p:cNvPr id="5" name="Picture 5" descr="J:\Skolenie01\FotosCD\cukrár Vlaďa\Uprav\cukrár Vlaďa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002" y="3501008"/>
            <a:ext cx="2030474" cy="144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:\Skolenie01\Fotos\Uprav\100_3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0002" y="5085184"/>
            <a:ext cx="206624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ok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0002" y="1916832"/>
            <a:ext cx="20407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4926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Aktivity školského internátu</a:t>
            </a:r>
            <a:endParaRPr lang="sk-SK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6" y="1556792"/>
            <a:ext cx="2736304" cy="204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2402"/>
            <a:ext cx="1726534" cy="26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73188"/>
            <a:ext cx="2752697" cy="204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96" y="3874233"/>
            <a:ext cx="2016224" cy="270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9" y="3861048"/>
            <a:ext cx="2016224" cy="270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36" y="1589584"/>
            <a:ext cx="2676332" cy="201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05064"/>
            <a:ext cx="1481434" cy="25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9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178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Aktivity školy</a:t>
            </a:r>
            <a:endParaRPr lang="sk-SK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9" y="4472739"/>
            <a:ext cx="2664295" cy="19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661051"/>
            <a:ext cx="1974005" cy="261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41769"/>
            <a:ext cx="2736304" cy="206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435733"/>
            <a:ext cx="2714263" cy="203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61051"/>
            <a:ext cx="1968176" cy="260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37" y="1639525"/>
            <a:ext cx="1980790" cy="264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1296144" cy="26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9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Aktivity </a:t>
            </a:r>
            <a:r>
              <a:rPr lang="sk-SK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školy </a:t>
            </a:r>
            <a:br>
              <a:rPr lang="sk-SK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Celoškolská súťaž zručnosti</a:t>
            </a:r>
            <a:endParaRPr lang="sk-SK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49900"/>
            <a:ext cx="2520280" cy="18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81" y="1823650"/>
            <a:ext cx="1934390" cy="257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99" y="1810549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2016224" cy="266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803790"/>
            <a:ext cx="1934391" cy="257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0" y="4720829"/>
            <a:ext cx="2376264" cy="178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60" y="4682454"/>
            <a:ext cx="2771511" cy="185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9045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k-SK" sz="39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3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Učebné odbory </a:t>
            </a:r>
            <a:b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sk-SK" sz="3600" dirty="0">
              <a:solidFill>
                <a:srgbClr val="00206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1831639"/>
            <a:ext cx="7316316" cy="4995326"/>
          </a:xfrm>
        </p:spPr>
        <p:txBody>
          <a:bodyPr>
            <a:normAutofit fontScale="25000" lnSpcReduction="20000"/>
          </a:bodyPr>
          <a:lstStyle/>
          <a:p>
            <a:r>
              <a:rPr lang="sk-SK" sz="10000" b="1" dirty="0" smtClean="0">
                <a:latin typeface="Times New Roman" pitchFamily="18" charset="0"/>
                <a:cs typeface="Times New Roman" pitchFamily="18" charset="0"/>
              </a:rPr>
              <a:t>Cukrárska </a:t>
            </a:r>
            <a:r>
              <a:rPr lang="sk-SK" sz="10000" b="1" dirty="0">
                <a:latin typeface="Times New Roman" pitchFamily="18" charset="0"/>
                <a:cs typeface="Times New Roman" pitchFamily="18" charset="0"/>
              </a:rPr>
              <a:t>výroba </a:t>
            </a:r>
          </a:p>
          <a:p>
            <a:r>
              <a:rPr lang="sk-SK" sz="10000" b="1" dirty="0">
                <a:latin typeface="Times New Roman" pitchFamily="18" charset="0"/>
                <a:cs typeface="Times New Roman" pitchFamily="18" charset="0"/>
              </a:rPr>
              <a:t>Potravinárska výroba – pekárska výroba</a:t>
            </a:r>
          </a:p>
          <a:p>
            <a:r>
              <a:rPr lang="sk-SK" sz="10000" b="1" dirty="0">
                <a:latin typeface="Times New Roman" pitchFamily="18" charset="0"/>
                <a:cs typeface="Times New Roman" pitchFamily="18" charset="0"/>
              </a:rPr>
              <a:t>Textilná výroba  -  tkáč </a:t>
            </a:r>
          </a:p>
          <a:p>
            <a:r>
              <a:rPr lang="sk-SK" sz="10000" b="1" dirty="0">
                <a:latin typeface="Times New Roman" pitchFamily="18" charset="0"/>
                <a:cs typeface="Times New Roman" pitchFamily="18" charset="0"/>
              </a:rPr>
              <a:t>Stavebná výroba  -  murárske práce</a:t>
            </a:r>
          </a:p>
          <a:p>
            <a:r>
              <a:rPr lang="sk-SK" sz="10000" b="1" dirty="0">
                <a:latin typeface="Times New Roman" pitchFamily="18" charset="0"/>
                <a:cs typeface="Times New Roman" pitchFamily="18" charset="0"/>
              </a:rPr>
              <a:t>Stavebná výroba  -  maliarske a natieračské práce</a:t>
            </a:r>
            <a:endParaRPr lang="sk-SK" sz="10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sz="10000" b="1" dirty="0" smtClean="0">
                <a:latin typeface="Times New Roman" pitchFamily="18" charset="0"/>
                <a:cs typeface="Times New Roman" pitchFamily="18" charset="0"/>
              </a:rPr>
              <a:t>Poľnohospodárska výroba – oprava poľnohospodárskych strojov  </a:t>
            </a:r>
          </a:p>
          <a:p>
            <a:r>
              <a:rPr lang="sk-SK" sz="10000" b="1" dirty="0" smtClean="0">
                <a:latin typeface="Times New Roman" pitchFamily="18" charset="0"/>
                <a:cs typeface="Times New Roman" pitchFamily="18" charset="0"/>
              </a:rPr>
              <a:t>Poľnohospodárska výroba  -  rastlinná a živočíšna  výroba</a:t>
            </a:r>
          </a:p>
          <a:p>
            <a:r>
              <a:rPr lang="sk-SK" sz="10000" b="1" dirty="0" smtClean="0">
                <a:latin typeface="Times New Roman" pitchFamily="18" charset="0"/>
                <a:cs typeface="Times New Roman" pitchFamily="18" charset="0"/>
              </a:rPr>
              <a:t>Opatrovateľská </a:t>
            </a:r>
            <a:r>
              <a:rPr lang="sk-SK" sz="10000" b="1" dirty="0">
                <a:latin typeface="Times New Roman" pitchFamily="18" charset="0"/>
                <a:cs typeface="Times New Roman" pitchFamily="18" charset="0"/>
              </a:rPr>
              <a:t>starostlivosť v  zariadeniach sociálnej starostlivosti. </a:t>
            </a:r>
            <a:endParaRPr lang="sk-SK" sz="10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sz="10000" b="1" dirty="0" smtClean="0">
                <a:latin typeface="Times New Roman" pitchFamily="18" charset="0"/>
                <a:cs typeface="Times New Roman" pitchFamily="18" charset="0"/>
              </a:rPr>
              <a:t>Služby </a:t>
            </a:r>
            <a:r>
              <a:rPr lang="sk-SK" sz="10000" b="1" dirty="0">
                <a:latin typeface="Times New Roman" pitchFamily="18" charset="0"/>
                <a:cs typeface="Times New Roman" pitchFamily="18" charset="0"/>
              </a:rPr>
              <a:t>a domáce práce</a:t>
            </a:r>
          </a:p>
          <a:p>
            <a:pPr marL="82296" indent="0">
              <a:buNone/>
            </a:pPr>
            <a:r>
              <a:rPr lang="sk-SK" sz="100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endParaRPr lang="sk-SK" sz="10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sz="10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b="1" dirty="0"/>
          </a:p>
        </p:txBody>
      </p:sp>
      <p:pic>
        <p:nvPicPr>
          <p:cNvPr id="5" name="Obrázok 4" descr="Súvisiaci obrázo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484784"/>
            <a:ext cx="1657265" cy="148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5780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Učebný odbor </a:t>
            </a:r>
            <a:b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Cukrárska výroba </a:t>
            </a:r>
            <a:endParaRPr lang="sk-SK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2060848"/>
            <a:ext cx="5372100" cy="4968552"/>
          </a:xfrm>
        </p:spPr>
        <p:txBody>
          <a:bodyPr>
            <a:normAutofit/>
          </a:bodyPr>
          <a:lstStyle/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Forma štúdia: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denná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Dĺžka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3 roky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Učebný odbor pre: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chlapcov a dievčatá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Základné podmienky prijatia: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absolvovanie ŠZŠ, ZŠ 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Spôsob ukončenia prípravy: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záverečná skúška - výučný list</a:t>
            </a:r>
          </a:p>
          <a:p>
            <a:r>
              <a:rPr lang="sk-SK" sz="2500" b="1" dirty="0" smtClean="0">
                <a:latin typeface="Times New Roman" pitchFamily="18" charset="0"/>
                <a:cs typeface="Times New Roman" pitchFamily="18" charset="0"/>
              </a:rPr>
              <a:t>Pracovné uplatnenie: </a:t>
            </a:r>
            <a:r>
              <a:rPr lang="sk-SK" sz="2500" dirty="0" smtClean="0">
                <a:latin typeface="Times New Roman" pitchFamily="18" charset="0"/>
                <a:cs typeface="Times New Roman" pitchFamily="18" charset="0"/>
              </a:rPr>
              <a:t>v cukrárenskej výrobe, v súkromnom podnikaní.  </a:t>
            </a:r>
          </a:p>
          <a:p>
            <a:endParaRPr lang="sk-SK" sz="2500" dirty="0"/>
          </a:p>
        </p:txBody>
      </p:sp>
      <p:pic>
        <p:nvPicPr>
          <p:cNvPr id="5" name="Obrázok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916832"/>
            <a:ext cx="2520280" cy="17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0191114_1111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88224" y="3861049"/>
            <a:ext cx="1800200" cy="25202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Vlastná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5FF2CA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</TotalTime>
  <Words>439</Words>
  <Application>Microsoft Office PowerPoint</Application>
  <PresentationFormat>Prezentácia na obrazovke (4:3)</PresentationFormat>
  <Paragraphs>105</Paragraphs>
  <Slides>19</Slides>
  <Notes>0</Notes>
  <HiddenSlides>0</HiddenSlides>
  <MMClips>2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0" baseType="lpstr">
      <vt:lpstr>Tok</vt:lpstr>
      <vt:lpstr>               ODBORNÉ  UČILIŠTE INTERNÁTNE  LIPTOVSKÝ  MIKULÁŠ          </vt:lpstr>
      <vt:lpstr>  Odborné učilište internátne  Liptovský Mikuláš  </vt:lpstr>
      <vt:lpstr>Praktická škola </vt:lpstr>
      <vt:lpstr>Školský internát</vt:lpstr>
      <vt:lpstr>Aktivity školského internátu</vt:lpstr>
      <vt:lpstr>Aktivity školy</vt:lpstr>
      <vt:lpstr>Aktivity školy   Celoškolská súťaž zručnosti</vt:lpstr>
      <vt:lpstr> Učebné odbory  </vt:lpstr>
      <vt:lpstr>Učebný odbor  Cukrárska výroba </vt:lpstr>
      <vt:lpstr>   Učebný odbor  Potravinárska výroba – pekárska výroba </vt:lpstr>
      <vt:lpstr>  Učebný odbor  Textilná výroba  -  tkáč  </vt:lpstr>
      <vt:lpstr>  Učebný odbor  Stavebná výroba  -  murárske práce </vt:lpstr>
      <vt:lpstr>Učebný odbor  Stavebná výroba  -  maliarske a natieračské práce</vt:lpstr>
      <vt:lpstr> Učebný odbor Poľnohospodárska výroba – oprava poľnohospodárskych strojov   </vt:lpstr>
      <vt:lpstr>            Učebný odbor  Poľnohospodárska výroba  -  rastlinná a živočíšna  výroba </vt:lpstr>
      <vt:lpstr>  Učebný odbor  Opatrovateľská starostlivosť v  zariadeniach sociálnej starostlivosti </vt:lpstr>
      <vt:lpstr>Učebný odbor  Služby a domáce práce </vt:lpstr>
      <vt:lpstr>Záverečné skúšky</vt:lpstr>
      <vt:lpstr>Ďakujeme za pozornosť...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ODBORNÉ  UČILIŠTE  PRAKTICKÁ  ŠKOLA  LIPTOVSKÝ  MIKULÁŠ</dc:title>
  <dc:creator>pc</dc:creator>
  <cp:lastModifiedBy>Mala Zborovna</cp:lastModifiedBy>
  <cp:revision>115</cp:revision>
  <dcterms:created xsi:type="dcterms:W3CDTF">2019-11-13T12:46:05Z</dcterms:created>
  <dcterms:modified xsi:type="dcterms:W3CDTF">2023-11-14T10:42:17Z</dcterms:modified>
</cp:coreProperties>
</file>